
<file path=[Content_Types].xml><?xml version="1.0" encoding="utf-8"?>
<Types xmlns="http://schemas.openxmlformats.org/package/2006/content-types">
  <Override PartName="/ppt/charts/chart1.xml" ContentType="application/vnd.openxmlformats-officedocument.drawingml.chart+xml"/>
  <Override PartName="/ppt/slideLayouts/slideLayout1.xml" ContentType="application/vnd.openxmlformats-officedocument.presentationml.slideLayout+xml"/>
  <Default Extension="rels" ContentType="application/vnd.openxmlformats-package.relationships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ppt/charts/chart4.xml" ContentType="application/vnd.openxmlformats-officedocument.drawingml.chart+xml"/>
  <Override PartName="/docProps/core.xml" ContentType="application/vnd.openxmlformats-package.core-properties+xml"/>
  <Default Extension="xlsx" ContentType="application/vnd.openxmlformats-officedocument.spreadsheetml.sheet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charts/chart2.xml" ContentType="application/vnd.openxmlformats-officedocument.drawingml.chart+xml"/>
  <Override PartName="/ppt/slides/slide12.xml" ContentType="application/vnd.openxmlformats-officedocument.presentationml.slide+xml"/>
  <Override PartName="/docProps/app.xml" ContentType="application/vnd.openxmlformats-officedocument.extended-properties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charts/chart5.xml" ContentType="application/vnd.openxmlformats-officedocument.drawingml.char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charts/chart3.xml" ContentType="application/vnd.openxmlformats-officedocument.drawingml.chart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r:id="rId1"/>
  </p:sldMasterIdLst>
  <p:sldIdLst>
    <p:sldId id="256" r:id="rId2"/>
    <p:sldId id="258" r:id="rId3"/>
    <p:sldId id="262" r:id="rId4"/>
    <p:sldId id="263" r:id="rId5"/>
    <p:sldId id="257" r:id="rId6"/>
    <p:sldId id="259" r:id="rId7"/>
    <p:sldId id="260" r:id="rId8"/>
    <p:sldId id="261" r:id="rId9"/>
    <p:sldId id="264" r:id="rId10"/>
    <p:sldId id="270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2009-10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Math </c:v>
                </c:pt>
                <c:pt idx="1">
                  <c:v>English</c:v>
                </c:pt>
                <c:pt idx="2">
                  <c:v>History</c:v>
                </c:pt>
                <c:pt idx="3">
                  <c:v>Science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76.0</c:v>
                </c:pt>
                <c:pt idx="1">
                  <c:v>85.0</c:v>
                </c:pt>
                <c:pt idx="2">
                  <c:v>86.0</c:v>
                </c:pt>
                <c:pt idx="3">
                  <c:v>74.0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2010-11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Math </c:v>
                </c:pt>
                <c:pt idx="1">
                  <c:v>English</c:v>
                </c:pt>
                <c:pt idx="2">
                  <c:v>History</c:v>
                </c:pt>
                <c:pt idx="3">
                  <c:v>Science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88.0</c:v>
                </c:pt>
                <c:pt idx="1">
                  <c:v>89.0</c:v>
                </c:pt>
                <c:pt idx="2">
                  <c:v>69.0</c:v>
                </c:pt>
                <c:pt idx="3">
                  <c:v>83.0</c:v>
                </c:pt>
              </c:numCache>
            </c:numRef>
          </c:val>
        </c:ser>
        <c:axId val="568399672"/>
        <c:axId val="558691448"/>
      </c:barChart>
      <c:catAx>
        <c:axId val="568399672"/>
        <c:scaling>
          <c:orientation val="minMax"/>
        </c:scaling>
        <c:axPos val="b"/>
        <c:tickLblPos val="nextTo"/>
        <c:crossAx val="558691448"/>
        <c:crosses val="autoZero"/>
        <c:auto val="1"/>
        <c:lblAlgn val="ctr"/>
        <c:lblOffset val="100"/>
      </c:catAx>
      <c:valAx>
        <c:axId val="558691448"/>
        <c:scaling>
          <c:orientation val="minMax"/>
        </c:scaling>
        <c:axPos val="l"/>
        <c:majorGridlines/>
        <c:numFmt formatCode="General" sourceLinked="1"/>
        <c:tickLblPos val="nextTo"/>
        <c:crossAx val="56839967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1st six weeks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Algebra I</c:v>
                </c:pt>
                <c:pt idx="1">
                  <c:v>Geometry</c:v>
                </c:pt>
                <c:pt idx="2">
                  <c:v>Algebra 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53.0</c:v>
                </c:pt>
                <c:pt idx="1">
                  <c:v>11.9</c:v>
                </c:pt>
                <c:pt idx="2">
                  <c:v>70.1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2nd six weeks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Algebra I</c:v>
                </c:pt>
                <c:pt idx="1">
                  <c:v>Geometry</c:v>
                </c:pt>
                <c:pt idx="2">
                  <c:v>Algebra 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73.0</c:v>
                </c:pt>
                <c:pt idx="1">
                  <c:v>18.4</c:v>
                </c:pt>
                <c:pt idx="2">
                  <c:v>70.7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3rd six weeks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Algebra I</c:v>
                </c:pt>
                <c:pt idx="1">
                  <c:v>Geometry</c:v>
                </c:pt>
                <c:pt idx="2">
                  <c:v>Algebra II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58.9</c:v>
                </c:pt>
                <c:pt idx="1">
                  <c:v>16.8</c:v>
                </c:pt>
                <c:pt idx="2">
                  <c:v>64.9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4th six weeks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Algebra I</c:v>
                </c:pt>
                <c:pt idx="1">
                  <c:v>Geometry</c:v>
                </c:pt>
                <c:pt idx="2">
                  <c:v>Algebra II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81.2</c:v>
                </c:pt>
                <c:pt idx="1">
                  <c:v>28.1</c:v>
                </c:pt>
                <c:pt idx="2">
                  <c:v>89.7</c:v>
                </c:pt>
              </c:numCache>
            </c:numRef>
          </c:val>
        </c:ser>
        <c:axId val="645090072"/>
        <c:axId val="645093272"/>
      </c:barChart>
      <c:catAx>
        <c:axId val="645090072"/>
        <c:scaling>
          <c:orientation val="minMax"/>
        </c:scaling>
        <c:axPos val="b"/>
        <c:tickLblPos val="nextTo"/>
        <c:crossAx val="645093272"/>
        <c:crosses val="autoZero"/>
        <c:auto val="1"/>
        <c:lblAlgn val="ctr"/>
        <c:lblOffset val="100"/>
      </c:catAx>
      <c:valAx>
        <c:axId val="645093272"/>
        <c:scaling>
          <c:orientation val="minMax"/>
        </c:scaling>
        <c:axPos val="l"/>
        <c:majorGridlines/>
        <c:numFmt formatCode="General" sourceLinked="1"/>
        <c:tickLblPos val="nextTo"/>
        <c:crossAx val="64509007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1st six weeks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English 9</c:v>
                </c:pt>
                <c:pt idx="1">
                  <c:v>English10</c:v>
                </c:pt>
                <c:pt idx="2">
                  <c:v>English 11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73.0</c:v>
                </c:pt>
                <c:pt idx="1">
                  <c:v>85.0</c:v>
                </c:pt>
                <c:pt idx="2">
                  <c:v>44.0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2nd six weeks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English 9</c:v>
                </c:pt>
                <c:pt idx="1">
                  <c:v>English10</c:v>
                </c:pt>
                <c:pt idx="2">
                  <c:v>English 11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85.0</c:v>
                </c:pt>
                <c:pt idx="1">
                  <c:v>68.0</c:v>
                </c:pt>
                <c:pt idx="2">
                  <c:v>76.0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3rd six weeks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English 9</c:v>
                </c:pt>
                <c:pt idx="1">
                  <c:v>English10</c:v>
                </c:pt>
                <c:pt idx="2">
                  <c:v>English 11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79.0</c:v>
                </c:pt>
                <c:pt idx="1">
                  <c:v>81.6</c:v>
                </c:pt>
                <c:pt idx="2">
                  <c:v>84.0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4th six weeks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English 9</c:v>
                </c:pt>
                <c:pt idx="1">
                  <c:v>English10</c:v>
                </c:pt>
                <c:pt idx="2">
                  <c:v>English 11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73.0</c:v>
                </c:pt>
                <c:pt idx="1">
                  <c:v>78.7</c:v>
                </c:pt>
                <c:pt idx="2">
                  <c:v>81.0</c:v>
                </c:pt>
              </c:numCache>
            </c:numRef>
          </c:val>
        </c:ser>
        <c:axId val="587679080"/>
        <c:axId val="587682280"/>
      </c:barChart>
      <c:catAx>
        <c:axId val="587679080"/>
        <c:scaling>
          <c:orientation val="minMax"/>
        </c:scaling>
        <c:axPos val="b"/>
        <c:tickLblPos val="nextTo"/>
        <c:crossAx val="587682280"/>
        <c:crosses val="autoZero"/>
        <c:auto val="1"/>
        <c:lblAlgn val="ctr"/>
        <c:lblOffset val="100"/>
      </c:catAx>
      <c:valAx>
        <c:axId val="587682280"/>
        <c:scaling>
          <c:orientation val="minMax"/>
        </c:scaling>
        <c:axPos val="l"/>
        <c:majorGridlines/>
        <c:numFmt formatCode="General" sourceLinked="1"/>
        <c:tickLblPos val="nextTo"/>
        <c:crossAx val="58767908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1st six weeks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WHI</c:v>
                </c:pt>
                <c:pt idx="1">
                  <c:v>WHII</c:v>
                </c:pt>
                <c:pt idx="2">
                  <c:v>VA US History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49.0</c:v>
                </c:pt>
                <c:pt idx="1">
                  <c:v>85.0</c:v>
                </c:pt>
                <c:pt idx="2">
                  <c:v>45.0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2nd six weeks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WHI</c:v>
                </c:pt>
                <c:pt idx="1">
                  <c:v>WHII</c:v>
                </c:pt>
                <c:pt idx="2">
                  <c:v>VA US History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34.0</c:v>
                </c:pt>
                <c:pt idx="1">
                  <c:v>80.8</c:v>
                </c:pt>
                <c:pt idx="2">
                  <c:v>75.3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3rd six weeks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WHI</c:v>
                </c:pt>
                <c:pt idx="1">
                  <c:v>WHII</c:v>
                </c:pt>
                <c:pt idx="2">
                  <c:v>VA US History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76.0</c:v>
                </c:pt>
                <c:pt idx="1">
                  <c:v>92.0</c:v>
                </c:pt>
                <c:pt idx="2">
                  <c:v>88.5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4th six weeks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WHI</c:v>
                </c:pt>
                <c:pt idx="1">
                  <c:v>WHII</c:v>
                </c:pt>
                <c:pt idx="2">
                  <c:v>VA US History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80.0</c:v>
                </c:pt>
                <c:pt idx="1">
                  <c:v>93.0</c:v>
                </c:pt>
                <c:pt idx="2">
                  <c:v>82.4</c:v>
                </c:pt>
              </c:numCache>
            </c:numRef>
          </c:val>
        </c:ser>
        <c:axId val="587725256"/>
        <c:axId val="587728456"/>
      </c:barChart>
      <c:catAx>
        <c:axId val="587725256"/>
        <c:scaling>
          <c:orientation val="minMax"/>
        </c:scaling>
        <c:axPos val="b"/>
        <c:tickLblPos val="nextTo"/>
        <c:crossAx val="587728456"/>
        <c:crosses val="autoZero"/>
        <c:auto val="1"/>
        <c:lblAlgn val="ctr"/>
        <c:lblOffset val="100"/>
      </c:catAx>
      <c:valAx>
        <c:axId val="587728456"/>
        <c:scaling>
          <c:orientation val="minMax"/>
        </c:scaling>
        <c:axPos val="l"/>
        <c:majorGridlines/>
        <c:numFmt formatCode="General" sourceLinked="1"/>
        <c:tickLblPos val="nextTo"/>
        <c:crossAx val="58772525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1st six weeks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Earth Science</c:v>
                </c:pt>
                <c:pt idx="1">
                  <c:v>Biology</c:v>
                </c:pt>
                <c:pt idx="2">
                  <c:v>Chemistry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39.0</c:v>
                </c:pt>
                <c:pt idx="1">
                  <c:v>53.0</c:v>
                </c:pt>
                <c:pt idx="2">
                  <c:v>81.0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2nd six weeks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Earth Science</c:v>
                </c:pt>
                <c:pt idx="1">
                  <c:v>Biology</c:v>
                </c:pt>
                <c:pt idx="2">
                  <c:v>Chemistry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35.0</c:v>
                </c:pt>
                <c:pt idx="1">
                  <c:v>42.0</c:v>
                </c:pt>
                <c:pt idx="2">
                  <c:v>78.0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3rd six weeks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Earth Science</c:v>
                </c:pt>
                <c:pt idx="1">
                  <c:v>Biology</c:v>
                </c:pt>
                <c:pt idx="2">
                  <c:v>Chemistry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21.0</c:v>
                </c:pt>
                <c:pt idx="1">
                  <c:v>56.0</c:v>
                </c:pt>
                <c:pt idx="2">
                  <c:v>74.0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4th six weeks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Earth Science</c:v>
                </c:pt>
                <c:pt idx="1">
                  <c:v>Biology</c:v>
                </c:pt>
                <c:pt idx="2">
                  <c:v>Chemistry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44.9</c:v>
                </c:pt>
                <c:pt idx="1">
                  <c:v>61.0</c:v>
                </c:pt>
                <c:pt idx="2">
                  <c:v>81.0</c:v>
                </c:pt>
              </c:numCache>
            </c:numRef>
          </c:val>
        </c:ser>
        <c:axId val="587834856"/>
        <c:axId val="587826600"/>
      </c:barChart>
      <c:catAx>
        <c:axId val="587834856"/>
        <c:scaling>
          <c:orientation val="minMax"/>
        </c:scaling>
        <c:axPos val="b"/>
        <c:tickLblPos val="nextTo"/>
        <c:crossAx val="587826600"/>
        <c:crosses val="autoZero"/>
        <c:auto val="1"/>
        <c:lblAlgn val="ctr"/>
        <c:lblOffset val="100"/>
      </c:catAx>
      <c:valAx>
        <c:axId val="587826600"/>
        <c:scaling>
          <c:orientation val="minMax"/>
        </c:scaling>
        <c:axPos val="l"/>
        <c:majorGridlines/>
        <c:numFmt formatCode="General" sourceLinked="1"/>
        <c:tickLblPos val="nextTo"/>
        <c:crossAx val="58783485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</a:lstStyle>
          <a:p>
            <a:fld id="{1907A3DE-684A-4C7C-B5B5-F3B09BA714C3}" type="datetimeFigureOut">
              <a:rPr lang="en-US" smtClean="0"/>
              <a:pPr/>
              <a:t>9/21/12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</a:lstStyle>
          <a:p>
            <a:fld id="{B130E579-8F20-4DD4-851E-895049C74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A3DE-684A-4C7C-B5B5-F3B09BA714C3}" type="datetimeFigureOut">
              <a:rPr lang="en-US" smtClean="0"/>
              <a:pPr/>
              <a:t>9/21/12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0E579-8F20-4DD4-851E-895049C74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1907A3DE-684A-4C7C-B5B5-F3B09BA714C3}" type="datetimeFigureOut">
              <a:rPr lang="en-US" smtClean="0"/>
              <a:pPr/>
              <a:t>9/21/12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30E579-8F20-4DD4-851E-895049C74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A3DE-684A-4C7C-B5B5-F3B09BA714C3}" type="datetimeFigureOut">
              <a:rPr lang="en-US" smtClean="0"/>
              <a:pPr/>
              <a:t>9/21/12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0E579-8F20-4DD4-851E-895049C74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907A3DE-684A-4C7C-B5B5-F3B09BA714C3}" type="datetimeFigureOut">
              <a:rPr lang="en-US" smtClean="0"/>
              <a:pPr/>
              <a:t>9/21/12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130E579-8F20-4DD4-851E-895049C74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A3DE-684A-4C7C-B5B5-F3B09BA714C3}" type="datetimeFigureOut">
              <a:rPr lang="en-US" smtClean="0"/>
              <a:pPr/>
              <a:t>9/21/12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0E579-8F20-4DD4-851E-895049C74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A3DE-684A-4C7C-B5B5-F3B09BA714C3}" type="datetimeFigureOut">
              <a:rPr lang="en-US" smtClean="0"/>
              <a:pPr/>
              <a:t>9/21/12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0E579-8F20-4DD4-851E-895049C74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A3DE-684A-4C7C-B5B5-F3B09BA714C3}" type="datetimeFigureOut">
              <a:rPr lang="en-US" smtClean="0"/>
              <a:pPr/>
              <a:t>9/21/12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0E579-8F20-4DD4-851E-895049C74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907A3DE-684A-4C7C-B5B5-F3B09BA714C3}" type="datetimeFigureOut">
              <a:rPr lang="en-US" smtClean="0"/>
              <a:pPr/>
              <a:t>9/21/12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0E579-8F20-4DD4-851E-895049C74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A3DE-684A-4C7C-B5B5-F3B09BA714C3}" type="datetimeFigureOut">
              <a:rPr lang="en-US" smtClean="0"/>
              <a:pPr/>
              <a:t>9/21/12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0E579-8F20-4DD4-851E-895049C74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A3DE-684A-4C7C-B5B5-F3B09BA714C3}" type="datetimeFigureOut">
              <a:rPr lang="en-US" smtClean="0"/>
              <a:pPr/>
              <a:t>9/21/12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0E579-8F20-4DD4-851E-895049C74E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fld id="{1907A3DE-684A-4C7C-B5B5-F3B09BA714C3}" type="datetimeFigureOut">
              <a:rPr lang="en-US" smtClean="0"/>
              <a:pPr/>
              <a:t>9/21/12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</a:lstStyle>
          <a:p>
            <a:fld id="{B130E579-8F20-4DD4-851E-895049C74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Transformation Update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Attendance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1600203"/>
          <a:ext cx="6934200" cy="4495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400"/>
                <a:gridCol w="2311400"/>
                <a:gridCol w="2311400"/>
              </a:tblGrid>
              <a:tr h="4995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95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2010-11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2011-12</a:t>
                      </a:r>
                      <a:endParaRPr lang="en-US" dirty="0"/>
                    </a:p>
                  </a:txBody>
                  <a:tcPr/>
                </a:tc>
              </a:tr>
              <a:tr h="499533">
                <a:tc>
                  <a:txBody>
                    <a:bodyPr/>
                    <a:lstStyle/>
                    <a:p>
                      <a:r>
                        <a:rPr lang="en-US" dirty="0" smtClean="0"/>
                        <a:t>August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97.21%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94%</a:t>
                      </a:r>
                      <a:endParaRPr lang="en-US" dirty="0"/>
                    </a:p>
                  </a:txBody>
                  <a:tcPr/>
                </a:tc>
              </a:tr>
              <a:tr h="499533">
                <a:tc>
                  <a:txBody>
                    <a:bodyPr/>
                    <a:lstStyle/>
                    <a:p>
                      <a:r>
                        <a:rPr lang="en-US" dirty="0" smtClean="0"/>
                        <a:t>September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93.78%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94%</a:t>
                      </a:r>
                      <a:endParaRPr lang="en-US" dirty="0"/>
                    </a:p>
                  </a:txBody>
                  <a:tcPr/>
                </a:tc>
              </a:tr>
              <a:tr h="499533">
                <a:tc>
                  <a:txBody>
                    <a:bodyPr/>
                    <a:lstStyle/>
                    <a:p>
                      <a:r>
                        <a:rPr lang="en-US" dirty="0" smtClean="0"/>
                        <a:t>October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93.37%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94%</a:t>
                      </a:r>
                      <a:endParaRPr lang="en-US" dirty="0"/>
                    </a:p>
                  </a:txBody>
                  <a:tcPr/>
                </a:tc>
              </a:tr>
              <a:tr h="499533">
                <a:tc>
                  <a:txBody>
                    <a:bodyPr/>
                    <a:lstStyle/>
                    <a:p>
                      <a:r>
                        <a:rPr lang="en-US" dirty="0" smtClean="0"/>
                        <a:t>November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92.63%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93%</a:t>
                      </a:r>
                      <a:endParaRPr lang="en-US" dirty="0"/>
                    </a:p>
                  </a:txBody>
                  <a:tcPr/>
                </a:tc>
              </a:tr>
              <a:tr h="499533">
                <a:tc>
                  <a:txBody>
                    <a:bodyPr/>
                    <a:lstStyle/>
                    <a:p>
                      <a:r>
                        <a:rPr lang="en-US" dirty="0" smtClean="0"/>
                        <a:t>December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87.82%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94%</a:t>
                      </a:r>
                      <a:endParaRPr lang="en-US" dirty="0"/>
                    </a:p>
                  </a:txBody>
                  <a:tcPr/>
                </a:tc>
              </a:tr>
              <a:tr h="499533">
                <a:tc>
                  <a:txBody>
                    <a:bodyPr/>
                    <a:lstStyle/>
                    <a:p>
                      <a:r>
                        <a:rPr lang="en-US" dirty="0" smtClean="0"/>
                        <a:t>January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91.91%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94%</a:t>
                      </a:r>
                      <a:endParaRPr lang="en-US" dirty="0"/>
                    </a:p>
                  </a:txBody>
                  <a:tcPr/>
                </a:tc>
              </a:tr>
              <a:tr h="499533">
                <a:tc>
                  <a:txBody>
                    <a:bodyPr/>
                    <a:lstStyle/>
                    <a:p>
                      <a:r>
                        <a:rPr lang="en-US" dirty="0" smtClean="0"/>
                        <a:t>February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93%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 for 2011-12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English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Science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 Results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00" y="1600206"/>
          <a:ext cx="6477001" cy="4724389"/>
        </p:xfrm>
        <a:graphic>
          <a:graphicData uri="http://schemas.openxmlformats.org/drawingml/2006/table">
            <a:tbl>
              <a:tblPr/>
              <a:tblGrid>
                <a:gridCol w="1187843"/>
                <a:gridCol w="788751"/>
                <a:gridCol w="799129"/>
                <a:gridCol w="788751"/>
                <a:gridCol w="788751"/>
                <a:gridCol w="1198221"/>
                <a:gridCol w="925555"/>
              </a:tblGrid>
              <a:tr h="138952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2011-2012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en-US" sz="1200" b="1" baseline="30000">
                          <a:latin typeface="Times New Roman"/>
                          <a:ea typeface="Times New Roman"/>
                          <a:cs typeface="Times New Roman"/>
                        </a:rPr>
                        <a:t>st</a:t>
                      </a: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 six weeks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2011-2012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1200" b="1" baseline="30000">
                          <a:latin typeface="Times New Roman"/>
                          <a:ea typeface="Times New Roman"/>
                          <a:cs typeface="Times New Roman"/>
                        </a:rPr>
                        <a:t>nd</a:t>
                      </a: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 six weeks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2011-2012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1200" b="1" baseline="30000">
                          <a:latin typeface="Times New Roman"/>
                          <a:ea typeface="Times New Roman"/>
                          <a:cs typeface="Times New Roman"/>
                        </a:rPr>
                        <a:t>rd</a:t>
                      </a: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 six weeks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2011-2012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en-US" sz="1200" b="1" baseline="30000">
                          <a:latin typeface="Times New Roman"/>
                          <a:ea typeface="Times New Roman"/>
                          <a:cs typeface="Times New Roman"/>
                        </a:rPr>
                        <a:t>th</a:t>
                      </a: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 six weeks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2011-2012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Simulation test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2011-2012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SOL Pass rate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7790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English 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73.7%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85.3%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79.6%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73%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27790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English 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85.4%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68.1%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81.6%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78.7%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27790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English 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44.4%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76.8%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83.5%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79.7%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27790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Algebra 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53.1%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73.3%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58.9%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81.2%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27790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Algebra II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70.1%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70.7%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64.9%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89.2%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27790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Geometry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11.9%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18.4%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16.8%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28.1%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27790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Earth Science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39.8%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35.9%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21%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44.9%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27790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Biology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53.3%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42.4%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55.8%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61.2%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27790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Chemistry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81.7%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78.3%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74.5%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80.9%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27790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World History 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49.2%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34.1%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76.1%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76%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27790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World History II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85.6%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80.8%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92%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93%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27790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VA History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45%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75.3%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88.5%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82.4%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Transformation means change.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We must change from a low achieving school to a high achieving school.</a:t>
            </a:r>
          </a:p>
          <a:p>
            <a:endParaRPr lang="en-US" dirty="0" smtClean="0"/>
          </a:p>
          <a:p>
            <a:r>
              <a:rPr lang="en-US" dirty="0" smtClean="0"/>
              <a:t>We must change the culture of our school.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Everyone must change</a:t>
            </a:r>
          </a:p>
          <a:p>
            <a:pPr>
              <a:buNone/>
            </a:pPr>
            <a:r>
              <a:rPr lang="en-US" dirty="0" smtClean="0"/>
              <a:t>		-PECHS Faculty and Staff</a:t>
            </a:r>
          </a:p>
          <a:p>
            <a:pPr>
              <a:buNone/>
            </a:pPr>
            <a:r>
              <a:rPr lang="en-US" dirty="0" smtClean="0"/>
              <a:t>		-Students</a:t>
            </a:r>
          </a:p>
          <a:p>
            <a:pPr>
              <a:buNone/>
            </a:pPr>
            <a:r>
              <a:rPr lang="en-US" dirty="0" smtClean="0"/>
              <a:t>		-Parents</a:t>
            </a:r>
          </a:p>
          <a:p>
            <a:pPr>
              <a:buNone/>
            </a:pPr>
            <a:endParaRPr lang="en-US" dirty="0" smtClean="0"/>
          </a:p>
          <a:p>
            <a:pPr>
              <a:buFont typeface="Courier New" pitchFamily="49" charset="0"/>
              <a:buChar char="o"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7467600" cy="4846320"/>
          </a:xfrm>
        </p:spPr>
        <p:txBody>
          <a:bodyPr/>
          <a:lstStyle/>
          <a:p>
            <a:r>
              <a:rPr lang="en-US" dirty="0" smtClean="0"/>
              <a:t>The State and Federal Government provides money to support academic improvement.</a:t>
            </a:r>
          </a:p>
          <a:p>
            <a:pPr lvl="1"/>
            <a:r>
              <a:rPr lang="en-US" dirty="0" smtClean="0"/>
              <a:t>-Incentives for students</a:t>
            </a:r>
          </a:p>
          <a:p>
            <a:pPr lvl="1"/>
            <a:r>
              <a:rPr lang="en-US" dirty="0" smtClean="0"/>
              <a:t>-Positions that will support student achievement(students support specialist, Internal Lead Partner).</a:t>
            </a:r>
          </a:p>
          <a:p>
            <a:pPr lvl="1"/>
            <a:r>
              <a:rPr lang="en-US" dirty="0" smtClean="0"/>
              <a:t>-Supplies for Teachers</a:t>
            </a:r>
          </a:p>
          <a:p>
            <a:pPr lvl="1"/>
            <a:r>
              <a:rPr lang="en-US" dirty="0" smtClean="0"/>
              <a:t>-Professional Development for Teachers</a:t>
            </a:r>
          </a:p>
          <a:p>
            <a:pPr lvl="1"/>
            <a:r>
              <a:rPr lang="en-US" dirty="0" smtClean="0"/>
              <a:t>-Physical Transformation of Facilities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school in transformation must have an external partner as a consulting firm.</a:t>
            </a:r>
          </a:p>
          <a:p>
            <a:pPr>
              <a:buNone/>
            </a:pPr>
            <a:r>
              <a:rPr lang="en-US" dirty="0" smtClean="0"/>
              <a:t>		- PECHS’s external partner is Cambridge Education.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u="sng" dirty="0" smtClean="0"/>
              <a:t>CHANGE BEGINS WITH YOU!!!!!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are we in Transformation?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Prince Edward County High School has not been successful in meeting state and federal benchmarks in several years.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	-English</a:t>
            </a:r>
          </a:p>
          <a:p>
            <a:pPr>
              <a:buNone/>
            </a:pPr>
            <a:r>
              <a:rPr lang="en-US" dirty="0" smtClean="0"/>
              <a:t>		-math</a:t>
            </a:r>
          </a:p>
          <a:p>
            <a:pPr>
              <a:buNone/>
            </a:pPr>
            <a:r>
              <a:rPr lang="en-US" dirty="0" smtClean="0"/>
              <a:t>		-On-time graduation rate</a:t>
            </a:r>
          </a:p>
          <a:p>
            <a:pPr>
              <a:buNone/>
            </a:pPr>
            <a:r>
              <a:rPr lang="en-US" dirty="0" smtClean="0"/>
              <a:t>		-attendance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we get out of transformation?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must reach academic benchmarks in core areas.</a:t>
            </a:r>
          </a:p>
          <a:p>
            <a:r>
              <a:rPr lang="en-US" dirty="0" smtClean="0"/>
              <a:t>90% of our students must pass a math SOL.</a:t>
            </a:r>
          </a:p>
          <a:p>
            <a:r>
              <a:rPr lang="en-US" dirty="0" smtClean="0"/>
              <a:t>91% of our students must pass the English 11 SOL.</a:t>
            </a:r>
          </a:p>
          <a:p>
            <a:r>
              <a:rPr lang="en-US" b="1" u="sng" dirty="0" smtClean="0"/>
              <a:t>At least </a:t>
            </a:r>
            <a:r>
              <a:rPr lang="en-US" dirty="0" smtClean="0"/>
              <a:t>70% of our students must pass a science SOL</a:t>
            </a:r>
          </a:p>
          <a:p>
            <a:r>
              <a:rPr lang="en-US" b="1" u="sng" dirty="0" smtClean="0"/>
              <a:t>At least </a:t>
            </a:r>
            <a:r>
              <a:rPr lang="en-US" dirty="0" smtClean="0"/>
              <a:t>70% of our students must pass a history SOL.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we get out of Transformation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school must </a:t>
            </a:r>
            <a:r>
              <a:rPr lang="en-US" b="1" u="sng" dirty="0" smtClean="0"/>
              <a:t>at least </a:t>
            </a:r>
            <a:r>
              <a:rPr lang="en-US" dirty="0" smtClean="0"/>
              <a:t>have a 94% attendance rate for the year.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Our school must have at least an 85% </a:t>
            </a:r>
            <a:r>
              <a:rPr lang="en-US" u="sng" dirty="0" smtClean="0"/>
              <a:t>on time </a:t>
            </a:r>
            <a:r>
              <a:rPr lang="en-US" dirty="0" smtClean="0"/>
              <a:t>graduation rate.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this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school has the potential to be the best school in the state.</a:t>
            </a:r>
          </a:p>
          <a:p>
            <a:endParaRPr lang="en-US" dirty="0" smtClean="0"/>
          </a:p>
          <a:p>
            <a:r>
              <a:rPr lang="en-US" dirty="0" smtClean="0"/>
              <a:t>Our school’s reputation is at stake.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Our school is a representation of all of us.</a:t>
            </a:r>
          </a:p>
          <a:p>
            <a:endParaRPr lang="en-US" dirty="0" smtClean="0"/>
          </a:p>
          <a:p>
            <a:r>
              <a:rPr lang="en-US" dirty="0" smtClean="0"/>
              <a:t>Education means money.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WhAT</a:t>
            </a:r>
            <a:r>
              <a:rPr lang="en-US" dirty="0" smtClean="0"/>
              <a:t> we have accomplished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437</TotalTime>
  <Words>528</Words>
  <Application>Microsoft Office PowerPoint</Application>
  <PresentationFormat>On-screen Show (4:3)</PresentationFormat>
  <Paragraphs>166</Paragraphs>
  <Slides>15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Opulent</vt:lpstr>
      <vt:lpstr>Transformation Update</vt:lpstr>
      <vt:lpstr>Transformation</vt:lpstr>
      <vt:lpstr>Transformation</vt:lpstr>
      <vt:lpstr>Transformation</vt:lpstr>
      <vt:lpstr>Why are we in Transformation?</vt:lpstr>
      <vt:lpstr>How do we get out of transformation?</vt:lpstr>
      <vt:lpstr>How do we get out of Transformation</vt:lpstr>
      <vt:lpstr>Why is this important?</vt:lpstr>
      <vt:lpstr>WhAT we have accomplished</vt:lpstr>
      <vt:lpstr>Attendance</vt:lpstr>
      <vt:lpstr>Math for 2011-12</vt:lpstr>
      <vt:lpstr>English </vt:lpstr>
      <vt:lpstr>History </vt:lpstr>
      <vt:lpstr>Science</vt:lpstr>
      <vt:lpstr>Benchmark Results</vt:lpstr>
    </vt:vector>
  </TitlesOfParts>
  <Company>PECPS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Transformation Update</dc:title>
  <dc:creator>PECPS</dc:creator>
  <cp:lastModifiedBy>Test Test</cp:lastModifiedBy>
  <cp:revision>38</cp:revision>
  <dcterms:created xsi:type="dcterms:W3CDTF">2012-09-21T21:58:11Z</dcterms:created>
  <dcterms:modified xsi:type="dcterms:W3CDTF">2012-09-21T22:01:19Z</dcterms:modified>
</cp:coreProperties>
</file>